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slide" Target="slides/slide43.xml"/><Relationship Id="rId25" Type="http://schemas.openxmlformats.org/officeDocument/2006/relationships/slide" Target="slides/slide20.xml"/><Relationship Id="rId47" Type="http://schemas.openxmlformats.org/officeDocument/2006/relationships/slide" Target="slides/slide42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8ecb1f3353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8ecb1f335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8ecb1f3353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8ecb1f3353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8ecb1f3353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8ecb1f3353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8ecb1f3353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8ecb1f3353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8ecb1f3353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8ecb1f335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8ecb1f335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8ecb1f335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8ecb1f3353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8ecb1f3353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8ecb1f335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8ecb1f335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8ecb1f3353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8ecb1f3353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8ecb1f3353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8ecb1f3353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8ac9c657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8ac9c657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89b7da86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89b7da86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8ecb1f335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8ecb1f335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8ecb1f3353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8ecb1f3353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8ecb1f3353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8ecb1f3353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8ecb1f3353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8ecb1f3353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8ac9c657c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8ac9c657c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8ecb1f3353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8ecb1f3353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8ecb1f3353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8ecb1f3353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8eeb01e9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8eeb01e9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8eeb01e9f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8eeb01e9f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8ac9c657c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8ac9c657c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8eeb01e9f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8eeb01e9f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896c5879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896c5879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896c5879e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896c5879e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896c5879e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896c5879e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896c5879e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896c5879e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896c5879e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896c5879e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896c5879e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896c5879e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8eeb01e9f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8eeb01e9f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8ac9c657c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8ac9c657c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8b239d215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8b239d215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8ecb1f33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8ecb1f33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8c41fbd98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8c41fbd98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8c41fbd98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8c41fbd98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8c41fbd98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8c41fbd98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8c41fbd98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8c41fbd98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8ecb1f335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8ecb1f335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8ecb1f335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8ecb1f335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8ecb1f335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8ecb1f335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8ecb1f335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8ecb1f335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8ecb1f3353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8ecb1f335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sleung124/IntroToR-HLI/blob/main/IntroToRAnalysis.Rmd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sleung124/IntroToR-HLI/blob/main/insurance.csv" TargetMode="External"/><Relationship Id="rId4" Type="http://schemas.openxmlformats.org/officeDocument/2006/relationships/hyperlink" Target="https://drive.google.com/drive/u/0/folders/1qfJ1YL79r5UAME97gndUjoR2BkcrztEB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www.youtube.com/watch?v=FIrsOBy5k58" TargetMode="External"/><Relationship Id="rId4" Type="http://schemas.openxmlformats.org/officeDocument/2006/relationships/hyperlink" Target="https://www.youtube.com/watch?v=aCUM4r1ONh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cran.r-project.org/" TargetMode="External"/><Relationship Id="rId4" Type="http://schemas.openxmlformats.org/officeDocument/2006/relationships/hyperlink" Target="https://posit.co/download/rstudio-desktop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Introduction to R a</a:t>
            </a:r>
            <a:r>
              <a:rPr lang="en-CA"/>
              <a:t>nd RStudio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53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UBC Bioinformatics and Statistics Workshop Series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2221825" y="2997650"/>
            <a:ext cx="4617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In-Person Host: Bioinformatics and Statistics Committee - TAHLI</a:t>
            </a:r>
            <a:endParaRPr/>
          </a:p>
        </p:txBody>
      </p:sp>
      <p:pic>
        <p:nvPicPr>
          <p:cNvPr descr="O:\Imaging Services\Graphics\Logos\0001 HLI Logo\HLI Logo\HLI logo (2 colour).png" id="57" name="Google Shape;5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4180487"/>
            <a:ext cx="3253626" cy="960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:\Imaging Services\Graphics\Logos\UBC\UBC_4colour_full_tagline.png" id="58" name="Google Shape;5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9300" y="4432312"/>
            <a:ext cx="2970212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9500" y="4070325"/>
            <a:ext cx="2754065" cy="107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 title="Screenshot 2025-10-03 at 2.01.0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488" y="1170125"/>
            <a:ext cx="5897027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Downloading R - MacOS</a:t>
            </a:r>
            <a:endParaRPr/>
          </a:p>
        </p:txBody>
      </p:sp>
      <p:sp>
        <p:nvSpPr>
          <p:cNvPr id="116" name="Google Shape;116;p22"/>
          <p:cNvSpPr/>
          <p:nvPr/>
        </p:nvSpPr>
        <p:spPr>
          <a:xfrm rot="10800000">
            <a:off x="5448125" y="3641275"/>
            <a:ext cx="270000" cy="12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 title="Screenshot 2025-10-03 at 2.01.1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488" y="1199025"/>
            <a:ext cx="5897027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Downloading R - MacOS</a:t>
            </a:r>
            <a:endParaRPr/>
          </a:p>
        </p:txBody>
      </p:sp>
      <p:sp>
        <p:nvSpPr>
          <p:cNvPr id="123" name="Google Shape;123;p23"/>
          <p:cNvSpPr/>
          <p:nvPr/>
        </p:nvSpPr>
        <p:spPr>
          <a:xfrm rot="10800000">
            <a:off x="5455025" y="3668950"/>
            <a:ext cx="270000" cy="12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4" title="Screenshot 2025-10-03 at 2.01.2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488" y="1208650"/>
            <a:ext cx="5897027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Downloading R - MacOS</a:t>
            </a:r>
            <a:endParaRPr/>
          </a:p>
        </p:txBody>
      </p:sp>
      <p:sp>
        <p:nvSpPr>
          <p:cNvPr id="130" name="Google Shape;130;p24"/>
          <p:cNvSpPr/>
          <p:nvPr/>
        </p:nvSpPr>
        <p:spPr>
          <a:xfrm rot="10800000">
            <a:off x="5143525" y="2942075"/>
            <a:ext cx="270000" cy="12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5" title="Screenshot 2025-10-03 at 2.01.3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488" y="1170125"/>
            <a:ext cx="5897027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Downloading R - MacOS</a:t>
            </a:r>
            <a:endParaRPr/>
          </a:p>
        </p:txBody>
      </p:sp>
      <p:sp>
        <p:nvSpPr>
          <p:cNvPr id="137" name="Google Shape;137;p25"/>
          <p:cNvSpPr/>
          <p:nvPr/>
        </p:nvSpPr>
        <p:spPr>
          <a:xfrm rot="10800000">
            <a:off x="5448100" y="3641250"/>
            <a:ext cx="270000" cy="12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6" title="Screenshot 2025-10-03 at 2.01.4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488" y="1160500"/>
            <a:ext cx="5897027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Downloading R - MacOS</a:t>
            </a:r>
            <a:endParaRPr/>
          </a:p>
        </p:txBody>
      </p:sp>
      <p:sp>
        <p:nvSpPr>
          <p:cNvPr id="144" name="Google Shape;144;p26"/>
          <p:cNvSpPr/>
          <p:nvPr/>
        </p:nvSpPr>
        <p:spPr>
          <a:xfrm rot="10800000">
            <a:off x="5413500" y="3641275"/>
            <a:ext cx="270000" cy="12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Installation for RStudio: What’s your base system?</a:t>
            </a:r>
            <a:endParaRPr/>
          </a:p>
        </p:txBody>
      </p:sp>
      <p:pic>
        <p:nvPicPr>
          <p:cNvPr id="150" name="Google Shape;150;p27" title="Screenshot 2025-10-03 at 2.15.2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388" y="1208650"/>
            <a:ext cx="6931231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Downloading RStudio - demo for MacOS</a:t>
            </a:r>
            <a:endParaRPr/>
          </a:p>
        </p:txBody>
      </p:sp>
      <p:pic>
        <p:nvPicPr>
          <p:cNvPr id="156" name="Google Shape;156;p28" title="Screenshot 2025-10-03 at 2.19.3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788" y="1150850"/>
            <a:ext cx="7192428" cy="3820977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8"/>
          <p:cNvSpPr/>
          <p:nvPr/>
        </p:nvSpPr>
        <p:spPr>
          <a:xfrm rot="5402853">
            <a:off x="2342349" y="1866401"/>
            <a:ext cx="361500" cy="11976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8"/>
          <p:cNvSpPr txBox="1"/>
          <p:nvPr/>
        </p:nvSpPr>
        <p:spPr>
          <a:xfrm>
            <a:off x="3135950" y="2748275"/>
            <a:ext cx="23121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Drag “RStudio” into “Application”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311700" y="445025"/>
            <a:ext cx="1499100" cy="11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RStudio Interface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9" title="Screenshot 2025-10-03 at 2.23.2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3200" y="152400"/>
            <a:ext cx="689127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311700" y="445025"/>
            <a:ext cx="1499100" cy="11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RStudio Interface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0"/>
          <p:cNvSpPr/>
          <p:nvPr/>
        </p:nvSpPr>
        <p:spPr>
          <a:xfrm>
            <a:off x="2696975" y="288950"/>
            <a:ext cx="2822100" cy="192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Source/Script Editor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Code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Write and Edit codes</a:t>
            </a:r>
            <a:endParaRPr/>
          </a:p>
        </p:txBody>
      </p:sp>
      <p:sp>
        <p:nvSpPr>
          <p:cNvPr id="171" name="Google Shape;171;p30"/>
          <p:cNvSpPr/>
          <p:nvPr/>
        </p:nvSpPr>
        <p:spPr>
          <a:xfrm>
            <a:off x="5604125" y="288950"/>
            <a:ext cx="2822100" cy="192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Environment/History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Storing data/objects</a:t>
            </a:r>
            <a:endParaRPr/>
          </a:p>
        </p:txBody>
      </p:sp>
      <p:sp>
        <p:nvSpPr>
          <p:cNvPr id="172" name="Google Shape;172;p30"/>
          <p:cNvSpPr/>
          <p:nvPr/>
        </p:nvSpPr>
        <p:spPr>
          <a:xfrm>
            <a:off x="2696975" y="2377375"/>
            <a:ext cx="2822100" cy="192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Console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Run Code, See output/errors</a:t>
            </a:r>
            <a:endParaRPr/>
          </a:p>
        </p:txBody>
      </p:sp>
      <p:sp>
        <p:nvSpPr>
          <p:cNvPr id="173" name="Google Shape;173;p30"/>
          <p:cNvSpPr/>
          <p:nvPr/>
        </p:nvSpPr>
        <p:spPr>
          <a:xfrm>
            <a:off x="5652300" y="2377375"/>
            <a:ext cx="2822100" cy="192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Files/Plots/Help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Manage files/plots/packages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title"/>
          </p:nvPr>
        </p:nvSpPr>
        <p:spPr>
          <a:xfrm>
            <a:off x="77050" y="217700"/>
            <a:ext cx="2475300" cy="20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RStudio Interface - A Kitchen Analogy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1"/>
          <p:cNvSpPr/>
          <p:nvPr/>
        </p:nvSpPr>
        <p:spPr>
          <a:xfrm>
            <a:off x="2696975" y="288950"/>
            <a:ext cx="2822100" cy="192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Source/Script Editor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Code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Write and Edit codes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The </a:t>
            </a:r>
            <a:r>
              <a:rPr lang="en-CA"/>
              <a:t>recipe</a:t>
            </a:r>
            <a:endParaRPr/>
          </a:p>
        </p:txBody>
      </p:sp>
      <p:sp>
        <p:nvSpPr>
          <p:cNvPr id="180" name="Google Shape;180;p31"/>
          <p:cNvSpPr/>
          <p:nvPr/>
        </p:nvSpPr>
        <p:spPr>
          <a:xfrm>
            <a:off x="5604125" y="288950"/>
            <a:ext cx="2822100" cy="192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Environment/History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Storing data/objects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The fridge</a:t>
            </a:r>
            <a:endParaRPr/>
          </a:p>
        </p:txBody>
      </p:sp>
      <p:sp>
        <p:nvSpPr>
          <p:cNvPr id="181" name="Google Shape;181;p31"/>
          <p:cNvSpPr/>
          <p:nvPr/>
        </p:nvSpPr>
        <p:spPr>
          <a:xfrm>
            <a:off x="2696975" y="2377375"/>
            <a:ext cx="2822100" cy="192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Console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Run Code, See output/errors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The Stove</a:t>
            </a:r>
            <a:endParaRPr/>
          </a:p>
        </p:txBody>
      </p:sp>
      <p:sp>
        <p:nvSpPr>
          <p:cNvPr id="182" name="Google Shape;182;p31"/>
          <p:cNvSpPr/>
          <p:nvPr/>
        </p:nvSpPr>
        <p:spPr>
          <a:xfrm>
            <a:off x="5652300" y="2377375"/>
            <a:ext cx="2822100" cy="192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FIles/Plots/Help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Manage files/plots/packages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The cabinets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Announcements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Are you added to our Teams?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CA"/>
              <a:t>If Yes - Great! Chat with you there!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CA"/>
              <a:t>If No - Send us an email, we’ll add you. </a:t>
            </a:r>
            <a:r>
              <a:rPr lang="en-CA"/>
              <a:t>However, if you already sent us an email, please don’t resend emails!! We’ll add you shortly.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77050" y="217700"/>
            <a:ext cx="2475300" cy="20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Making a new R project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2"/>
          <p:cNvSpPr txBox="1"/>
          <p:nvPr/>
        </p:nvSpPr>
        <p:spPr>
          <a:xfrm>
            <a:off x="3016750" y="755150"/>
            <a:ext cx="55479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arenR"/>
            </a:pPr>
            <a:r>
              <a:rPr lang="en-CA" sz="1800">
                <a:solidFill>
                  <a:schemeClr val="dk2"/>
                </a:solidFill>
              </a:rPr>
              <a:t>File &gt; New Project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arenR"/>
            </a:pPr>
            <a:r>
              <a:rPr lang="en-CA" sz="1800">
                <a:solidFill>
                  <a:schemeClr val="dk2"/>
                </a:solidFill>
              </a:rPr>
              <a:t>New Directory &gt; New Project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4650" y="2186375"/>
            <a:ext cx="3108603" cy="223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2"/>
          <p:cNvSpPr txBox="1"/>
          <p:nvPr/>
        </p:nvSpPr>
        <p:spPr>
          <a:xfrm>
            <a:off x="77050" y="2725875"/>
            <a:ext cx="2929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Make note of where your directory is!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1" name="Google Shape;191;p32"/>
          <p:cNvSpPr txBox="1"/>
          <p:nvPr/>
        </p:nvSpPr>
        <p:spPr>
          <a:xfrm>
            <a:off x="3109425" y="4519550"/>
            <a:ext cx="5547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3) Create project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type="title"/>
          </p:nvPr>
        </p:nvSpPr>
        <p:spPr>
          <a:xfrm>
            <a:off x="311700" y="445025"/>
            <a:ext cx="2009700" cy="21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RStudio Interface - Setting working directory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33" title="Screenshot 2025-10-03 at 2.41.5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575" y="520125"/>
            <a:ext cx="6965898" cy="435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type="title"/>
          </p:nvPr>
        </p:nvSpPr>
        <p:spPr>
          <a:xfrm>
            <a:off x="157600" y="339075"/>
            <a:ext cx="1643700" cy="26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RStudio Interface - Changing theme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4" title="Screenshot 2025-10-03 at 2.46.1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8841" y="204224"/>
            <a:ext cx="7127209" cy="445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/>
          <p:nvPr>
            <p:ph type="title"/>
          </p:nvPr>
        </p:nvSpPr>
        <p:spPr>
          <a:xfrm>
            <a:off x="167225" y="310050"/>
            <a:ext cx="1701300" cy="22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RStudio Interface - Changing theme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5" title="Screenshot 2025-10-03 at 2.46.3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3200" y="310050"/>
            <a:ext cx="7197051" cy="449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/>
          <p:nvPr>
            <p:ph type="title"/>
          </p:nvPr>
        </p:nvSpPr>
        <p:spPr>
          <a:xfrm>
            <a:off x="311700" y="445025"/>
            <a:ext cx="1961400" cy="23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RStudio Interface - Create new files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36" title="Screenshot 2025-10-03 at 2.49.0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500" y="311800"/>
            <a:ext cx="6975524" cy="435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Basic syntax</a:t>
            </a:r>
            <a:endParaRPr/>
          </a:p>
        </p:txBody>
      </p:sp>
      <p:sp>
        <p:nvSpPr>
          <p:cNvPr id="221" name="Google Shape;221;p37"/>
          <p:cNvSpPr txBox="1"/>
          <p:nvPr>
            <p:ph idx="1" type="body"/>
          </p:nvPr>
        </p:nvSpPr>
        <p:spPr>
          <a:xfrm>
            <a:off x="311700" y="1131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 Markdown file: Open using 2 ways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CA"/>
              <a:t>Go to this link </a:t>
            </a:r>
            <a:r>
              <a:rPr lang="en-CA" sz="1100" u="sng">
                <a:solidFill>
                  <a:schemeClr val="hlink"/>
                </a:solidFill>
                <a:hlinkClick r:id="rId3"/>
              </a:rPr>
              <a:t>https://github.com/sleung124/IntroToR-HLI/blob/main/IntroToRAnalysis.Rmd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CA"/>
              <a:t>Click on the </a:t>
            </a:r>
            <a:r>
              <a:rPr lang="en-CA"/>
              <a:t>download</a:t>
            </a:r>
            <a:r>
              <a:rPr lang="en-CA"/>
              <a:t> icon on the top right corner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CA"/>
              <a:t>Right click on the file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CA"/>
              <a:t>Hover on “Open With”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CA"/>
              <a:t>Choose RStudio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CA"/>
              <a:t>Open from the file we sent out to you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CA"/>
              <a:t>Right click on the file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CA"/>
              <a:t>Hover on “Open With”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CA"/>
              <a:t>Choose RStudio</a:t>
            </a:r>
            <a:endParaRPr/>
          </a:p>
        </p:txBody>
      </p:sp>
      <p:pic>
        <p:nvPicPr>
          <p:cNvPr id="222" name="Google Shape;222;p37"/>
          <p:cNvPicPr preferRelativeResize="0"/>
          <p:nvPr/>
        </p:nvPicPr>
        <p:blipFill rotWithShape="1">
          <a:blip r:embed="rId4">
            <a:alphaModFix/>
          </a:blip>
          <a:srcRect b="12246" l="10902" r="28457" t="28130"/>
          <a:stretch/>
        </p:blipFill>
        <p:spPr>
          <a:xfrm>
            <a:off x="4998100" y="2884825"/>
            <a:ext cx="3558226" cy="19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7" title="Screenshot 2025-10-09 at 1.31.39 PM.png"/>
          <p:cNvPicPr preferRelativeResize="0"/>
          <p:nvPr/>
        </p:nvPicPr>
        <p:blipFill rotWithShape="1">
          <a:blip r:embed="rId5">
            <a:alphaModFix/>
          </a:blip>
          <a:srcRect b="49935" l="76008" r="0" t="26034"/>
          <a:stretch/>
        </p:blipFill>
        <p:spPr>
          <a:xfrm>
            <a:off x="7077325" y="1322225"/>
            <a:ext cx="1990526" cy="112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7"/>
          <p:cNvSpPr/>
          <p:nvPr/>
        </p:nvSpPr>
        <p:spPr>
          <a:xfrm rot="-5403820">
            <a:off x="8351828" y="2042048"/>
            <a:ext cx="270000" cy="12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>
            <p:ph type="title"/>
          </p:nvPr>
        </p:nvSpPr>
        <p:spPr>
          <a:xfrm>
            <a:off x="311700" y="438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Basic syntax </a:t>
            </a:r>
            <a:endParaRPr/>
          </a:p>
        </p:txBody>
      </p:sp>
      <p:sp>
        <p:nvSpPr>
          <p:cNvPr id="230" name="Google Shape;230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CA"/>
              <a:t>More </a:t>
            </a:r>
            <a:r>
              <a:rPr lang="en-CA"/>
              <a:t>details on the RMarkdown in the #Intro to R and the #The Basics portions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Insurance - Sample dataset</a:t>
            </a:r>
            <a:endParaRPr/>
          </a:p>
        </p:txBody>
      </p:sp>
      <p:sp>
        <p:nvSpPr>
          <p:cNvPr id="236" name="Google Shape;236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CA"/>
              <a:t>Download dataset using one of the </a:t>
            </a:r>
            <a:r>
              <a:rPr lang="en-CA"/>
              <a:t>following</a:t>
            </a:r>
            <a:r>
              <a:rPr lang="en-CA"/>
              <a:t> ways: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CA"/>
              <a:t>From our email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CA"/>
              <a:t>From this link: </a:t>
            </a:r>
            <a:r>
              <a:rPr lang="en-CA" sz="1100" u="sng">
                <a:solidFill>
                  <a:schemeClr val="hlink"/>
                </a:solidFill>
                <a:hlinkClick r:id="rId3"/>
              </a:rPr>
              <a:t>https://github.com/sleung124/IntroToR-HLI/blob/main/insurance.csv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CA"/>
              <a:t>From this drive folder: </a:t>
            </a:r>
            <a:r>
              <a:rPr lang="en-CA" sz="1100" u="sng">
                <a:solidFill>
                  <a:schemeClr val="hlink"/>
                </a:solidFill>
                <a:hlinkClick r:id="rId4"/>
              </a:rPr>
              <a:t>https://drive.google.com/drive/u/0/folders/1qfJ1YL79r5UAME97gndUjoR2BkcrztEB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CA"/>
              <a:t>2. Make sure you know where the data is downloaded in!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CA"/>
              <a:t>	Important for reading the dataset into RStudio later!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Insurance Cost Dataset </a:t>
            </a:r>
            <a:endParaRPr/>
          </a:p>
        </p:txBody>
      </p:sp>
      <p:sp>
        <p:nvSpPr>
          <p:cNvPr id="242" name="Google Shape;242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CA"/>
              <a:t>1339 data entries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CA"/>
              <a:t>Information of individuals (Age, Sex, BMI, Children, Smoker, Region) and their insurance cost (Charges)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Insurance Cost - Data exploration </a:t>
            </a:r>
            <a:endParaRPr/>
          </a:p>
        </p:txBody>
      </p:sp>
      <p:sp>
        <p:nvSpPr>
          <p:cNvPr id="248" name="Google Shape;248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u="sng">
                <a:solidFill>
                  <a:schemeClr val="dk1"/>
                </a:solidFill>
              </a:rPr>
              <a:t>Using R to answer these questions and plotting the answers:</a:t>
            </a:r>
            <a:endParaRPr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CA">
                <a:solidFill>
                  <a:schemeClr val="dk1"/>
                </a:solidFill>
              </a:rPr>
              <a:t>How many unique regions are in the dataset?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CA">
                <a:solidFill>
                  <a:schemeClr val="dk1"/>
                </a:solidFill>
              </a:rPr>
              <a:t>What is the average age of participants in this dataset?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CA">
                <a:solidFill>
                  <a:schemeClr val="dk1"/>
                </a:solidFill>
              </a:rPr>
              <a:t>Which sex has more participants in the dataset?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CA">
                <a:solidFill>
                  <a:schemeClr val="dk1"/>
                </a:solidFill>
              </a:rPr>
              <a:t>What is the average BMI for smokers vs. non-smokers?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CA">
                <a:solidFill>
                  <a:schemeClr val="dk1"/>
                </a:solidFill>
              </a:rPr>
              <a:t>On average, how many children do people have?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Next workshop - October 22nd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/>
              <a:t>Topic: Effective Plotting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		Pros and Cons of different plotting techniques, choosing technique that fits best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CA"/>
              <a:t>Hybrid</a:t>
            </a:r>
            <a:endParaRPr b="1"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CA"/>
              <a:t>In Person: UBC Department of Anesthesiology, Pharmacology &amp; Therapeutics (APT)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CA"/>
              <a:t>	Look out for more details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865325" y="1626800"/>
            <a:ext cx="360000" cy="14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Insurance Cost - Data exploration </a:t>
            </a:r>
            <a:endParaRPr/>
          </a:p>
        </p:txBody>
      </p:sp>
      <p:sp>
        <p:nvSpPr>
          <p:cNvPr id="254" name="Google Shape;254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1"/>
                </a:solidFill>
              </a:rPr>
              <a:t>How many unique regions are in the dataset?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1"/>
                </a:solidFill>
              </a:rPr>
              <a:t>Answer: 4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Insurance Cost - Data exploration </a:t>
            </a:r>
            <a:endParaRPr/>
          </a:p>
        </p:txBody>
      </p:sp>
      <p:sp>
        <p:nvSpPr>
          <p:cNvPr id="260" name="Google Shape;260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1"/>
                </a:solidFill>
              </a:rPr>
              <a:t>What is the average age of participants in this dataset?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1"/>
                </a:solidFill>
              </a:rPr>
              <a:t>Answer: 39.20703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Insurance Cost - Data exploration </a:t>
            </a:r>
            <a:endParaRPr/>
          </a:p>
        </p:txBody>
      </p:sp>
      <p:sp>
        <p:nvSpPr>
          <p:cNvPr id="266" name="Google Shape;266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1"/>
                </a:solidFill>
              </a:rPr>
              <a:t>Which sex has more participants in the dataset?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1"/>
                </a:solidFill>
              </a:rPr>
              <a:t>Answer: Male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Insurance Cost - Data exploration </a:t>
            </a:r>
            <a:endParaRPr/>
          </a:p>
        </p:txBody>
      </p:sp>
      <p:sp>
        <p:nvSpPr>
          <p:cNvPr id="272" name="Google Shape;272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1"/>
                </a:solidFill>
              </a:rPr>
              <a:t>Which sex has more participants in the dataset?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1"/>
                </a:solidFill>
              </a:rPr>
              <a:t>Answer: Male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Insurance Cost - Data exploration </a:t>
            </a:r>
            <a:endParaRPr/>
          </a:p>
        </p:txBody>
      </p:sp>
      <p:sp>
        <p:nvSpPr>
          <p:cNvPr id="278" name="Google Shape;278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1"/>
                </a:solidFill>
              </a:rPr>
              <a:t>What is the average BMI for smokers vs. non-smokers?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1"/>
                </a:solidFill>
              </a:rPr>
              <a:t>Answer: 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1"/>
                </a:solidFill>
              </a:rPr>
              <a:t>Smokers: 30.70845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1"/>
                </a:solidFill>
              </a:rPr>
              <a:t>Non-Smokers: 30.6518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Insurance Cost - Data exploration </a:t>
            </a:r>
            <a:endParaRPr/>
          </a:p>
        </p:txBody>
      </p:sp>
      <p:sp>
        <p:nvSpPr>
          <p:cNvPr id="284" name="Google Shape;284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1"/>
                </a:solidFill>
              </a:rPr>
              <a:t>On average, how many children do people have?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1"/>
                </a:solidFill>
              </a:rPr>
              <a:t>Answer: 1.094918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Insurance Cost - Data exploration </a:t>
            </a:r>
            <a:endParaRPr/>
          </a:p>
        </p:txBody>
      </p:sp>
      <p:sp>
        <p:nvSpPr>
          <p:cNvPr id="290" name="Google Shape;290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1"/>
                </a:solidFill>
              </a:rPr>
              <a:t>Bar Plot: Distribution of number of children people have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48" title="Number_of_childre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146" y="1688096"/>
            <a:ext cx="5482351" cy="33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Summary for today’s workshop</a:t>
            </a:r>
            <a:endParaRPr/>
          </a:p>
        </p:txBody>
      </p:sp>
      <p:sp>
        <p:nvSpPr>
          <p:cNvPr id="297" name="Google Shape;297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CA"/>
              <a:t>Installing R and RStudio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CA"/>
              <a:t>RStudio interface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CA"/>
              <a:t>Setting working directory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CA"/>
              <a:t>Basic R syntax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CA"/>
              <a:t>Running codes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CA"/>
              <a:t>Saving plots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Goals before going to the next workshop</a:t>
            </a:r>
            <a:endParaRPr/>
          </a:p>
        </p:txBody>
      </p:sp>
      <p:sp>
        <p:nvSpPr>
          <p:cNvPr id="303" name="Google Shape;303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To make sure that you’ll have the best experience with the next workshop, here is what you should accomplish: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CA"/>
              <a:t>Open RStudio and create a new RMarkdown file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CA"/>
              <a:t>Load datafile in RStudio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CA"/>
              <a:t>Save edited file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Resources</a:t>
            </a:r>
            <a:endParaRPr/>
          </a:p>
        </p:txBody>
      </p:sp>
      <p:sp>
        <p:nvSpPr>
          <p:cNvPr id="309" name="Google Shape;309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CA"/>
              <a:t>Youtube sources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CA" sz="1100" u="sng">
                <a:solidFill>
                  <a:schemeClr val="hlink"/>
                </a:solidFill>
                <a:hlinkClick r:id="rId3"/>
              </a:rPr>
              <a:t>https://www.youtube.com/watch?v=FIrsOBy5k58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CA"/>
              <a:t>This </a:t>
            </a:r>
            <a:r>
              <a:rPr lang="en-CA"/>
              <a:t>video uses R script, instead of RMarkdown script like we did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CA" sz="1100" u="sng">
                <a:solidFill>
                  <a:schemeClr val="hlink"/>
                </a:solidFill>
                <a:hlinkClick r:id="rId4"/>
              </a:rPr>
              <a:t>https://www.youtube.com/watch?v=aCUM4r1ONhg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CA"/>
              <a:t>This video walks through downloading and installing R and RStudio, as well as reading in 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CA"/>
              <a:t>Google/ChatGPT!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CA"/>
              <a:t>These are really good at </a:t>
            </a:r>
            <a:r>
              <a:rPr lang="en-CA"/>
              <a:t>troubleshooting</a:t>
            </a:r>
            <a:r>
              <a:rPr lang="en-CA"/>
              <a:t> errors!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Today’s Agenda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R/Rstudio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CA"/>
              <a:t>Installing and Setting up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CA"/>
              <a:t>Integrated Development Environment interface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CA"/>
              <a:t>Sample data Analysis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CA"/>
              <a:t>Goals: Making sure you can open and start on analysis!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Extra practice</a:t>
            </a:r>
            <a:endParaRPr/>
          </a:p>
        </p:txBody>
      </p:sp>
      <p:sp>
        <p:nvSpPr>
          <p:cNvPr id="315" name="Google Shape;315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CA"/>
              <a:t>Load in the penguin_size 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CA"/>
              <a:t>Answer the questions in next slides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CA"/>
              <a:t>Note: There are codes that can give answers to the questions in the “answer slides”. However, </a:t>
            </a:r>
            <a:r>
              <a:rPr lang="en-CA"/>
              <a:t>please</a:t>
            </a:r>
            <a:r>
              <a:rPr lang="en-CA"/>
              <a:t> keep in mind that there is no 1 correct code - you can use different ways to get to the same answers! Highly encourage you to think/search/chatgpt the answer before looking at answer key provided</a:t>
            </a:r>
            <a:r>
              <a:rPr lang="en-CA"/>
              <a:t>!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Extra practice - questions</a:t>
            </a:r>
            <a:endParaRPr/>
          </a:p>
        </p:txBody>
      </p:sp>
      <p:sp>
        <p:nvSpPr>
          <p:cNvPr id="321" name="Google Shape;321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Direct questions: - you can find out the answer using 1 line of code.</a:t>
            </a:r>
            <a:endParaRPr/>
          </a:p>
          <a:p>
            <a:pPr indent="-310832" lvl="1" marL="914400" rtl="0" algn="l">
              <a:spcBef>
                <a:spcPts val="1200"/>
              </a:spcBef>
              <a:spcAft>
                <a:spcPts val="0"/>
              </a:spcAft>
              <a:buSzPct val="100000"/>
              <a:buAutoNum type="alphaLcPeriod"/>
            </a:pPr>
            <a:r>
              <a:rPr lang="en-CA"/>
              <a:t>What are the unique islands?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-CA"/>
              <a:t>What are the unique species?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-CA"/>
              <a:t>What is the average culmen_length?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-CA"/>
              <a:t>What is the average culmen_depth?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-CA"/>
              <a:t>What is the average filpper_length?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-CA"/>
              <a:t>What is the average body_mass?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CA"/>
              <a:t>Elaborated questions: - you might need to use several lines of code to find the answer.</a:t>
            </a:r>
            <a:endParaRPr/>
          </a:p>
          <a:p>
            <a:pPr indent="-310832" lvl="1" marL="914400" rtl="0" algn="l">
              <a:spcBef>
                <a:spcPts val="1200"/>
              </a:spcBef>
              <a:spcAft>
                <a:spcPts val="0"/>
              </a:spcAft>
              <a:buSzPct val="100000"/>
              <a:buAutoNum type="alphaLcPeriod"/>
            </a:pPr>
            <a:r>
              <a:rPr lang="en-CA"/>
              <a:t>How many individual penguins per species?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-CA"/>
              <a:t>How many individual penguins per islands?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-CA"/>
              <a:t>How many individuals penguins per species per islands?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-CA"/>
              <a:t>Average culmen_length, culmen_depth, filpper_length, and body_mass by species?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-CA"/>
              <a:t>Average culmen_length, culmen_depth, filpper_length, and body_mass by islands?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Extra practice - Answer - </a:t>
            </a:r>
            <a:endParaRPr/>
          </a:p>
        </p:txBody>
      </p:sp>
      <p:sp>
        <p:nvSpPr>
          <p:cNvPr id="327" name="Google Shape;327;p54"/>
          <p:cNvSpPr txBox="1"/>
          <p:nvPr>
            <p:ph idx="1" type="body"/>
          </p:nvPr>
        </p:nvSpPr>
        <p:spPr>
          <a:xfrm>
            <a:off x="68750" y="1152475"/>
            <a:ext cx="490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/>
              <a:t>data &lt;- read.csv(penguine_size.csv)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en-CA" sz="1600"/>
              <a:t>What are the unique islands?</a:t>
            </a:r>
            <a:br>
              <a:rPr lang="en-CA" sz="1600"/>
            </a:br>
            <a:r>
              <a:rPr lang="en-CA" sz="1600"/>
              <a:t>→ Hint: unique(data$islands)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CA" sz="1600"/>
              <a:t>What are the unique species? </a:t>
            </a:r>
            <a:br>
              <a:rPr lang="en-CA" sz="1600"/>
            </a:br>
            <a:r>
              <a:rPr lang="en-CA" sz="1600"/>
              <a:t>→ Hint: </a:t>
            </a:r>
            <a:r>
              <a:rPr lang="en-CA" sz="1600"/>
              <a:t>unique(data$species)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CA" sz="1600"/>
              <a:t>What is the average culmen_length? </a:t>
            </a:r>
            <a:br>
              <a:rPr lang="en-CA" sz="1600"/>
            </a:br>
            <a:r>
              <a:rPr lang="en-CA" sz="1600"/>
              <a:t>→ Hint: mean(data$</a:t>
            </a:r>
            <a:r>
              <a:rPr lang="en-CA" sz="1600"/>
              <a:t>culmen_length_mm)</a:t>
            </a:r>
            <a:endParaRPr sz="1600"/>
          </a:p>
        </p:txBody>
      </p:sp>
      <p:sp>
        <p:nvSpPr>
          <p:cNvPr id="328" name="Google Shape;328;p54"/>
          <p:cNvSpPr txBox="1"/>
          <p:nvPr>
            <p:ph idx="1" type="body"/>
          </p:nvPr>
        </p:nvSpPr>
        <p:spPr>
          <a:xfrm>
            <a:off x="4469225" y="1527000"/>
            <a:ext cx="490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 startAt="4"/>
            </a:pPr>
            <a:r>
              <a:rPr lang="en-CA" sz="1600"/>
              <a:t>What is the average culmen_depth? </a:t>
            </a:r>
            <a:br>
              <a:rPr lang="en-CA" sz="1600"/>
            </a:br>
            <a:r>
              <a:rPr lang="en-CA" sz="1600"/>
              <a:t>→ Hint: mean(data$culmen_depth_mm)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 startAt="4"/>
            </a:pPr>
            <a:r>
              <a:rPr lang="en-CA" sz="1600"/>
              <a:t>What is the average filpper_length? </a:t>
            </a:r>
            <a:br>
              <a:rPr lang="en-CA" sz="1600"/>
            </a:br>
            <a:r>
              <a:rPr lang="en-CA" sz="1600"/>
              <a:t>→ Hint: mean(data$filpper_length_mm)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 startAt="4"/>
            </a:pPr>
            <a:r>
              <a:rPr lang="en-CA" sz="1600"/>
              <a:t>What is the average body_mass? </a:t>
            </a:r>
            <a:br>
              <a:rPr lang="en-CA" sz="1600"/>
            </a:br>
            <a:r>
              <a:rPr lang="en-CA" sz="1600"/>
              <a:t>→ Hint: mean(data$body_mass_g)</a:t>
            </a:r>
            <a:endParaRPr sz="16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Extra practice - Answer</a:t>
            </a:r>
            <a:endParaRPr/>
          </a:p>
        </p:txBody>
      </p:sp>
      <p:sp>
        <p:nvSpPr>
          <p:cNvPr id="334" name="Google Shape;334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3850" lvl="1" marL="914400" rtl="0" algn="l">
              <a:spcBef>
                <a:spcPts val="1200"/>
              </a:spcBef>
              <a:spcAft>
                <a:spcPts val="0"/>
              </a:spcAft>
              <a:buSzPts val="1500"/>
              <a:buAutoNum type="alphaLcPeriod"/>
            </a:pPr>
            <a:r>
              <a:rPr lang="en-CA" sz="1500"/>
              <a:t>How many individual penguins per species?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-CA" sz="1500"/>
              <a:t>How many individual penguins per islands?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-CA" sz="1500"/>
              <a:t>How many individuals penguins per specie per islands?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-CA" sz="1500"/>
              <a:t>Average culmen_length, culmen_depth, filpper_length, and body_mass by species?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-CA" sz="1500"/>
              <a:t>Average culmen_length, culmen_depth, filpper_length, and body_mass by islands?</a:t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Installation links for R and RStudio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R: </a:t>
            </a:r>
            <a:r>
              <a:rPr lang="en-CA" sz="1100" u="sng">
                <a:solidFill>
                  <a:schemeClr val="hlink"/>
                </a:solidFill>
                <a:hlinkClick r:id="rId3"/>
              </a:rPr>
              <a:t>https://cran.r-project.org/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CA"/>
              <a:t>RStudio: </a:t>
            </a:r>
            <a:r>
              <a:rPr lang="en-CA" sz="1100" u="sng">
                <a:solidFill>
                  <a:schemeClr val="hlink"/>
                </a:solidFill>
                <a:hlinkClick r:id="rId4"/>
              </a:rPr>
              <a:t>https://posit.co/download/rstudio-desktop/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Installation R: What’s your base system? </a:t>
            </a:r>
            <a:endParaRPr/>
          </a:p>
        </p:txBody>
      </p:sp>
      <p:pic>
        <p:nvPicPr>
          <p:cNvPr id="90" name="Google Shape;90;p18" title="Screenshot 2025-10-03 at 1.58.4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000" y="1017725"/>
            <a:ext cx="6066799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Installation for R - macOS </a:t>
            </a:r>
            <a:endParaRPr/>
          </a:p>
        </p:txBody>
      </p:sp>
      <p:pic>
        <p:nvPicPr>
          <p:cNvPr id="96" name="Google Shape;96;p19" title="Screenshot 2025-10-03 at 1.59.1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488" y="1064175"/>
            <a:ext cx="5897027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Installation for R - Windows</a:t>
            </a:r>
            <a:endParaRPr/>
          </a:p>
        </p:txBody>
      </p:sp>
      <p:pic>
        <p:nvPicPr>
          <p:cNvPr id="102" name="Google Shape;102;p20" title="Screenshot 2025-10-03 at 1.59.3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475" y="1131600"/>
            <a:ext cx="5897027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Downloading R - demo for MacOS</a:t>
            </a:r>
            <a:endParaRPr/>
          </a:p>
        </p:txBody>
      </p:sp>
      <p:pic>
        <p:nvPicPr>
          <p:cNvPr id="108" name="Google Shape;108;p21" title="Screenshot 2025-10-03 at 2.00.5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275" y="1170125"/>
            <a:ext cx="5897027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/>
          <p:nvPr/>
        </p:nvSpPr>
        <p:spPr>
          <a:xfrm rot="10800000">
            <a:off x="5046600" y="3641275"/>
            <a:ext cx="270000" cy="12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